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6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1576FE-B21C-40A0-B093-256A861F035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41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DD528F-68B9-49B6-A43C-C341BEF1A2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521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3E5D99-2B62-4791-9E56-55202D1CCA6F}" type="slidenum">
              <a:rPr lang="en-US"/>
              <a:pPr/>
              <a:t>1</a:t>
            </a:fld>
            <a:endParaRPr 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33B7EC-1607-4D27-B812-7B4B83B13B9A}" type="slidenum">
              <a:rPr lang="en-US"/>
              <a:pPr/>
              <a:t>10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D97BBEA-6AAF-4BB7-95BC-01C3AB71EBE1}" type="slidenum">
              <a:rPr lang="en-US"/>
              <a:pPr/>
              <a:t>11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4E1A1B-425C-4169-A50A-51CA484AD5D2}" type="slidenum">
              <a:rPr lang="en-US"/>
              <a:pPr/>
              <a:t>12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D1B190-504A-4D52-9CDC-7D923B0933A2}" type="slidenum">
              <a:rPr lang="en-US"/>
              <a:pPr/>
              <a:t>13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887BBC-61B7-4483-AD02-E39D8E9C01E6}" type="slidenum">
              <a:rPr lang="en-US"/>
              <a:pPr/>
              <a:t>14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3C661C-31FB-46AF-852C-6AD3A68C932E}" type="slidenum">
              <a:rPr lang="en-US"/>
              <a:pPr/>
              <a:t>15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8545F2-D167-41F1-866D-BE1ED16633A7}" type="slidenum">
              <a:rPr lang="en-US"/>
              <a:pPr/>
              <a:t>16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407665-442B-4488-9B84-027E9A92DFF8}" type="slidenum">
              <a:rPr lang="en-US"/>
              <a:pPr/>
              <a:t>17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240A7D-E2AE-4369-B145-828B771AA29C}" type="slidenum">
              <a:rPr lang="en-US"/>
              <a:pPr/>
              <a:t>18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64E286-E1BC-4C3C-8E6C-260B581FC1F7}" type="slidenum">
              <a:rPr lang="en-US"/>
              <a:pPr/>
              <a:t>19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A166CF-5A4B-4606-9C45-66E3752473B4}" type="slidenum">
              <a:rPr lang="en-US"/>
              <a:pPr/>
              <a:t>2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D56E5D-C8B8-4D58-BBC5-011C2BBB3059}" type="slidenum">
              <a:rPr lang="en-US"/>
              <a:pPr/>
              <a:t>20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BD995C-2CFC-41CE-9AE4-72E2266CE422}" type="slidenum">
              <a:rPr lang="en-US"/>
              <a:pPr/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E607828-72F4-4F8E-8F6A-C9DAF5B6AF82}" type="slidenum">
              <a:rPr lang="en-US"/>
              <a:pPr/>
              <a:t>4</a:t>
            </a:fld>
            <a:endParaRPr lang="en-US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A279CB-0FF2-4A39-8F5C-DE36911B87AA}" type="slidenum">
              <a:rPr lang="en-US"/>
              <a:pPr/>
              <a:t>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FAB301-1300-4449-9EBA-BD843BD0A21F}" type="slidenum">
              <a:rPr lang="en-US"/>
              <a:pPr/>
              <a:t>6</a:t>
            </a:fld>
            <a:endParaRPr lang="en-US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F3B3B8-BFA0-45A4-9E02-28371C2C0317}" type="slidenum">
              <a:rPr lang="en-US"/>
              <a:pPr/>
              <a:t>7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A5F845-1165-42A4-BF47-BB6F5666F9D2}" type="slidenum">
              <a:rPr lang="en-US"/>
              <a:pPr/>
              <a:t>8</a:t>
            </a:fld>
            <a:endParaRPr lang="en-US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5FA179-E546-4158-9997-8BCD45FFD9F4}" type="slidenum">
              <a:rPr lang="en-US"/>
              <a:pPr/>
              <a:t>9</a:t>
            </a:fld>
            <a:endParaRPr lang="en-US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E&amp;T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3C2BA-61EF-472F-B31D-32946B0AD4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523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E&amp;T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3A17FA-2257-4403-80CF-009F05E468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7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E&amp;T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6F834-CE1D-4AA7-B59F-AD35DFDA18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72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E&amp;T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F9EDC2-2B29-4B0F-BB78-906D34E332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20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E&amp;T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66185-781C-4471-A114-97AAAE26A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01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E&amp;T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FFF65-8139-485F-81E0-67DDED2C0C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41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E&amp;T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5A2D3-550F-44E7-92AE-258E96EE1C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987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E&amp;T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9B3D86-FDAF-4E38-8221-145E6482A71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122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E&amp;T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5273B-DA21-4F69-B16D-1DC98805EA6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01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E&amp;T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9E7AE-524B-4D26-8807-2EF1E1247B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38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E&amp;T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5A8A0-AA8B-4253-9E3F-1F781C6C1C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467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E&amp;T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ED6B5F-151F-4B70-BA68-402B85670A8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gif"/><Relationship Id="rId4" Type="http://schemas.openxmlformats.org/officeDocument/2006/relationships/image" Target="../media/image4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wmf"/><Relationship Id="rId4" Type="http://schemas.openxmlformats.org/officeDocument/2006/relationships/image" Target="../media/image18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wmf"/><Relationship Id="rId4" Type="http://schemas.openxmlformats.org/officeDocument/2006/relationships/image" Target="../media/image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B590CD-4CA0-41FA-8C49-F72AD243E34A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752600"/>
            <a:ext cx="8534400" cy="1984375"/>
          </a:xfrm>
        </p:spPr>
        <p:txBody>
          <a:bodyPr/>
          <a:lstStyle/>
          <a:p>
            <a:r>
              <a:rPr lang="en-US" sz="6000" b="1">
                <a:latin typeface="Comic Sans MS" pitchFamily="66" charset="0"/>
              </a:rPr>
              <a:t>Engineering &amp; Technology</a:t>
            </a:r>
            <a:r>
              <a:rPr lang="en-US" sz="5400" b="1">
                <a:latin typeface="Comic Sans MS" pitchFamily="66" charset="0"/>
              </a:rPr>
              <a:t> </a:t>
            </a:r>
            <a:br>
              <a:rPr lang="en-US" sz="5400" b="1">
                <a:latin typeface="Comic Sans MS" pitchFamily="66" charset="0"/>
              </a:rPr>
            </a:br>
            <a:r>
              <a:rPr lang="en-US" sz="5400" b="1">
                <a:latin typeface="Comic Sans MS" pitchFamily="66" charset="0"/>
              </a:rPr>
              <a:t>General Safety Rules</a:t>
            </a:r>
          </a:p>
        </p:txBody>
      </p:sp>
      <p:pic>
        <p:nvPicPr>
          <p:cNvPr id="2052" name="Picture 4" descr="Hammering_in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343400"/>
            <a:ext cx="1981200" cy="182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4CA7C-D6B0-4364-A589-BC94B8596522}" type="slidenum">
              <a:rPr lang="en-US"/>
              <a:pPr/>
              <a:t>10</a:t>
            </a:fld>
            <a:endParaRPr lang="en-US"/>
          </a:p>
        </p:txBody>
      </p:sp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8229600" cy="1143000"/>
          </a:xfrm>
        </p:spPr>
        <p:txBody>
          <a:bodyPr/>
          <a:lstStyle/>
          <a:p>
            <a:r>
              <a:rPr lang="en-US" b="1">
                <a:latin typeface="Comic Sans MS" pitchFamily="66" charset="0"/>
              </a:rPr>
              <a:t>Have Respect for Tools &amp; Equipment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103438"/>
            <a:ext cx="8686800" cy="4525962"/>
          </a:xfrm>
        </p:spPr>
        <p:txBody>
          <a:bodyPr/>
          <a:lstStyle/>
          <a:p>
            <a:pPr algn="ctr">
              <a:buFontTx/>
              <a:buBlip>
                <a:blip r:embed="rId3"/>
              </a:buBlip>
            </a:pPr>
            <a:r>
              <a:rPr lang="en-US" sz="5000">
                <a:latin typeface="Comic Sans MS" pitchFamily="66" charset="0"/>
              </a:rPr>
              <a:t>To avoid injury, use a machine guard if available.  A guard will prevent injury.</a:t>
            </a:r>
          </a:p>
          <a:p>
            <a:pPr algn="ctr">
              <a:buFontTx/>
              <a:buBlip>
                <a:blip r:embed="rId3"/>
              </a:buBlip>
            </a:pPr>
            <a:r>
              <a:rPr lang="en-US" sz="5000">
                <a:latin typeface="Comic Sans MS" pitchFamily="66" charset="0"/>
              </a:rPr>
              <a:t>Keep hands and fingers away from all moving parts.</a:t>
            </a:r>
          </a:p>
        </p:txBody>
      </p:sp>
      <p:pic>
        <p:nvPicPr>
          <p:cNvPr id="14340" name="Picture 4" descr="j01997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0668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770C1-011C-464F-BAA5-A18C8E8F4933}" type="slidenum">
              <a:rPr lang="en-US"/>
              <a:pPr/>
              <a:t>11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8229600" cy="1143000"/>
          </a:xfrm>
        </p:spPr>
        <p:txBody>
          <a:bodyPr/>
          <a:lstStyle/>
          <a:p>
            <a:r>
              <a:rPr lang="en-US" b="1">
                <a:latin typeface="Comic Sans MS" pitchFamily="66" charset="0"/>
              </a:rPr>
              <a:t>Have Respect for Tools &amp; Equipment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686800" cy="4525963"/>
          </a:xfrm>
        </p:spPr>
        <p:txBody>
          <a:bodyPr/>
          <a:lstStyle/>
          <a:p>
            <a:pPr algn="ctr">
              <a:buFontTx/>
              <a:buBlip>
                <a:blip r:embed="rId3"/>
              </a:buBlip>
            </a:pPr>
            <a:r>
              <a:rPr lang="en-US" sz="4400">
                <a:latin typeface="Comic Sans MS" pitchFamily="66" charset="0"/>
              </a:rPr>
              <a:t>Before leaving the machine, turn it “OFF” and wait till it stops.  Clean the machine and the area around it.</a:t>
            </a:r>
          </a:p>
          <a:p>
            <a:pPr algn="ctr">
              <a:buFontTx/>
              <a:buNone/>
            </a:pPr>
            <a:endParaRPr lang="en-US" sz="1000">
              <a:latin typeface="Comic Sans MS" pitchFamily="66" charset="0"/>
            </a:endParaRPr>
          </a:p>
          <a:p>
            <a:pPr algn="ctr">
              <a:buFontTx/>
              <a:buBlip>
                <a:blip r:embed="rId3"/>
              </a:buBlip>
            </a:pPr>
            <a:r>
              <a:rPr lang="en-US" sz="4400">
                <a:latin typeface="Comic Sans MS" pitchFamily="66" charset="0"/>
              </a:rPr>
              <a:t>Return all tools and unused supplies to their proper places.</a:t>
            </a:r>
          </a:p>
        </p:txBody>
      </p:sp>
      <p:pic>
        <p:nvPicPr>
          <p:cNvPr id="15364" name="Picture 4" descr="j01997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0668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C17D-A4CE-484E-9AB4-1A9D5F10D57D}" type="slidenum">
              <a:rPr lang="en-US"/>
              <a:pPr/>
              <a:t>12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8229600" cy="1143000"/>
          </a:xfrm>
        </p:spPr>
        <p:txBody>
          <a:bodyPr/>
          <a:lstStyle/>
          <a:p>
            <a:r>
              <a:rPr lang="en-US" sz="4800" b="1">
                <a:latin typeface="Comic Sans MS" pitchFamily="66" charset="0"/>
              </a:rPr>
              <a:t>Prevent &amp; Control Fires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76400"/>
            <a:ext cx="9144000" cy="4876800"/>
          </a:xfrm>
        </p:spPr>
        <p:txBody>
          <a:bodyPr/>
          <a:lstStyle/>
          <a:p>
            <a:pPr algn="ctr">
              <a:buFontTx/>
              <a:buBlip>
                <a:blip r:embed="rId3"/>
              </a:buBlip>
            </a:pPr>
            <a:r>
              <a:rPr lang="en-US" sz="5000">
                <a:latin typeface="Comic Sans MS" pitchFamily="66" charset="0"/>
              </a:rPr>
              <a:t>Store oily rags in a closed metal container to prevent fire.</a:t>
            </a:r>
          </a:p>
          <a:p>
            <a:pPr algn="ctr">
              <a:buFontTx/>
              <a:buBlip>
                <a:blip r:embed="rId3"/>
              </a:buBlip>
            </a:pPr>
            <a:r>
              <a:rPr lang="en-US" sz="5000">
                <a:latin typeface="Comic Sans MS" pitchFamily="66" charset="0"/>
              </a:rPr>
              <a:t>Know where the nearest fire extinguisher is and how to use it.</a:t>
            </a:r>
          </a:p>
        </p:txBody>
      </p:sp>
      <p:pic>
        <p:nvPicPr>
          <p:cNvPr id="16389" name="Picture 5" descr="MCj0297803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935038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Fire_2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124200"/>
            <a:ext cx="15240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FCEC9-7381-46F0-B3BC-53F75CE8CD48}" type="slidenum">
              <a:rPr lang="en-US"/>
              <a:pPr/>
              <a:t>13</a:t>
            </a:fld>
            <a:endParaRPr lang="en-US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8229600" cy="1143000"/>
          </a:xfrm>
        </p:spPr>
        <p:txBody>
          <a:bodyPr/>
          <a:lstStyle/>
          <a:p>
            <a:r>
              <a:rPr lang="en-US" sz="4800" b="1">
                <a:latin typeface="Comic Sans MS" pitchFamily="66" charset="0"/>
              </a:rPr>
              <a:t>Prevent &amp; Control Fires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915400" cy="502920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Blip>
                <a:blip r:embed="rId3"/>
              </a:buBlip>
            </a:pPr>
            <a:r>
              <a:rPr lang="en-US" sz="4800">
                <a:latin typeface="Comic Sans MS" pitchFamily="66" charset="0"/>
              </a:rPr>
              <a:t>Have an emergency and evacuation plan in place.</a:t>
            </a:r>
          </a:p>
          <a:p>
            <a:pPr marL="609600" indent="-609600" algn="ctr">
              <a:lnSpc>
                <a:spcPct val="90000"/>
              </a:lnSpc>
              <a:buFontTx/>
              <a:buAutoNum type="arabicPeriod"/>
            </a:pPr>
            <a:r>
              <a:rPr lang="en-US">
                <a:latin typeface="Comic Sans MS" pitchFamily="66" charset="0"/>
              </a:rPr>
              <a:t>Turn machines off</a:t>
            </a:r>
          </a:p>
          <a:p>
            <a:pPr marL="609600" indent="-609600" algn="ctr">
              <a:lnSpc>
                <a:spcPct val="90000"/>
              </a:lnSpc>
              <a:buFontTx/>
              <a:buAutoNum type="arabicPeriod"/>
            </a:pPr>
            <a:r>
              <a:rPr lang="en-US">
                <a:latin typeface="Comic Sans MS" pitchFamily="66" charset="0"/>
              </a:rPr>
              <a:t>Calmly exit the main computer lab into the corridor. </a:t>
            </a:r>
          </a:p>
          <a:p>
            <a:pPr marL="609600" indent="-609600" algn="ctr">
              <a:lnSpc>
                <a:spcPct val="90000"/>
              </a:lnSpc>
              <a:buFontTx/>
              <a:buAutoNum type="arabicPeriod"/>
            </a:pPr>
            <a:r>
              <a:rPr lang="en-US">
                <a:latin typeface="Comic Sans MS" pitchFamily="66" charset="0"/>
              </a:rPr>
              <a:t>Exit the building and proceed, with your class, across the street to the parking lot.</a:t>
            </a:r>
          </a:p>
          <a:p>
            <a:pPr marL="609600" indent="-609600" algn="ctr">
              <a:lnSpc>
                <a:spcPct val="90000"/>
              </a:lnSpc>
              <a:buFontTx/>
              <a:buAutoNum type="arabicPeriod"/>
            </a:pPr>
            <a:r>
              <a:rPr lang="en-US">
                <a:latin typeface="Comic Sans MS" pitchFamily="66" charset="0"/>
              </a:rPr>
              <a:t>Stay with class and wait until all is clear to return to the building.</a:t>
            </a:r>
          </a:p>
          <a:p>
            <a:pPr marL="609600" indent="-609600" algn="ctr">
              <a:lnSpc>
                <a:spcPct val="90000"/>
              </a:lnSpc>
              <a:buFontTx/>
              <a:buNone/>
            </a:pPr>
            <a:endParaRPr lang="en-US">
              <a:latin typeface="Comic Sans MS" pitchFamily="66" charset="0"/>
            </a:endParaRPr>
          </a:p>
        </p:txBody>
      </p:sp>
      <p:pic>
        <p:nvPicPr>
          <p:cNvPr id="17412" name="Picture 4" descr="MCj0297803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935038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25C00-A6AB-421C-BD8C-44A14C6D3E46}" type="slidenum">
              <a:rPr lang="en-US"/>
              <a:pPr/>
              <a:t>14</a:t>
            </a:fld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8229600" cy="1143000"/>
          </a:xfrm>
        </p:spPr>
        <p:txBody>
          <a:bodyPr/>
          <a:lstStyle/>
          <a:p>
            <a:r>
              <a:rPr lang="en-US" b="1">
                <a:latin typeface="Comic Sans MS" pitchFamily="66" charset="0"/>
              </a:rPr>
              <a:t>Wear Appropriate Clothing and Protective Equipment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98638"/>
            <a:ext cx="8686800" cy="4830762"/>
          </a:xfrm>
        </p:spPr>
        <p:txBody>
          <a:bodyPr/>
          <a:lstStyle/>
          <a:p>
            <a:pPr algn="ctr">
              <a:buFontTx/>
              <a:buBlip>
                <a:blip r:embed="rId3"/>
              </a:buBlip>
            </a:pPr>
            <a:r>
              <a:rPr lang="en-US" sz="4800">
                <a:latin typeface="Comic Sans MS" pitchFamily="66" charset="0"/>
              </a:rPr>
              <a:t>ALWAYS wear eye protection.</a:t>
            </a:r>
          </a:p>
          <a:p>
            <a:pPr algn="ctr">
              <a:buFontTx/>
              <a:buBlip>
                <a:blip r:embed="rId3"/>
              </a:buBlip>
            </a:pPr>
            <a:r>
              <a:rPr lang="en-US" sz="4800">
                <a:latin typeface="Comic Sans MS" pitchFamily="66" charset="0"/>
              </a:rPr>
              <a:t>Wear close-toed shoes.  No flip-flops allowed.</a:t>
            </a:r>
          </a:p>
          <a:p>
            <a:pPr algn="ctr">
              <a:buFontTx/>
              <a:buBlip>
                <a:blip r:embed="rId3"/>
              </a:buBlip>
            </a:pPr>
            <a:r>
              <a:rPr lang="en-US" sz="4800">
                <a:latin typeface="Comic Sans MS" pitchFamily="66" charset="0"/>
              </a:rPr>
              <a:t>Use ear protection near loud equipment.</a:t>
            </a:r>
          </a:p>
        </p:txBody>
      </p:sp>
      <p:pic>
        <p:nvPicPr>
          <p:cNvPr id="18438" name="Picture 6" descr="MCj037091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0825"/>
            <a:ext cx="1371600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FB104-09CC-4A02-BD67-6E87C510BBF2}" type="slidenum">
              <a:rPr lang="en-US"/>
              <a:pPr/>
              <a:t>15</a:t>
            </a:fld>
            <a:endParaRPr lang="en-US"/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8229600" cy="1143000"/>
          </a:xfrm>
        </p:spPr>
        <p:txBody>
          <a:bodyPr/>
          <a:lstStyle/>
          <a:p>
            <a:r>
              <a:rPr lang="en-US" b="1">
                <a:latin typeface="Comic Sans MS" pitchFamily="66" charset="0"/>
              </a:rPr>
              <a:t>Wear Appropriate Clothing and Protective Equipment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98638"/>
            <a:ext cx="8686800" cy="4525962"/>
          </a:xfrm>
        </p:spPr>
        <p:txBody>
          <a:bodyPr/>
          <a:lstStyle/>
          <a:p>
            <a:pPr algn="ctr">
              <a:buFontTx/>
              <a:buBlip>
                <a:blip r:embed="rId3"/>
              </a:buBlip>
            </a:pPr>
            <a:r>
              <a:rPr lang="en-US" sz="4800">
                <a:latin typeface="Comic Sans MS" pitchFamily="66" charset="0"/>
              </a:rPr>
              <a:t>Do NOT wear loose clothing, jewelry, or other items that could get caught in machinery.</a:t>
            </a:r>
          </a:p>
          <a:p>
            <a:pPr algn="ctr">
              <a:buFontTx/>
              <a:buBlip>
                <a:blip r:embed="rId3"/>
              </a:buBlip>
            </a:pPr>
            <a:r>
              <a:rPr lang="en-US" sz="4800">
                <a:latin typeface="Comic Sans MS" pitchFamily="66" charset="0"/>
              </a:rPr>
              <a:t>Do NOT wear gloves while operating power tools.</a:t>
            </a:r>
          </a:p>
        </p:txBody>
      </p:sp>
      <p:pic>
        <p:nvPicPr>
          <p:cNvPr id="32772" name="Picture 4" descr="MCj0370910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0825"/>
            <a:ext cx="1371600" cy="119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D33E-0AA7-42AD-9730-0C40D927EC5C}" type="slidenum">
              <a:rPr lang="en-US"/>
              <a:pPr/>
              <a:t>16</a:t>
            </a:fld>
            <a:endParaRPr lang="en-US"/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8229600" cy="1143000"/>
          </a:xfrm>
        </p:spPr>
        <p:txBody>
          <a:bodyPr/>
          <a:lstStyle/>
          <a:p>
            <a:r>
              <a:rPr lang="en-US" b="1">
                <a:latin typeface="Comic Sans MS" pitchFamily="66" charset="0"/>
              </a:rPr>
              <a:t>Have Respect for Hazardous Materials &amp; Waste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798638"/>
            <a:ext cx="9144000" cy="4830762"/>
          </a:xfrm>
        </p:spPr>
        <p:txBody>
          <a:bodyPr/>
          <a:lstStyle/>
          <a:p>
            <a:pPr algn="ctr">
              <a:buFontTx/>
              <a:buBlip>
                <a:blip r:embed="rId3"/>
              </a:buBlip>
            </a:pPr>
            <a:r>
              <a:rPr lang="en-US" sz="4800">
                <a:latin typeface="Comic Sans MS" pitchFamily="66" charset="0"/>
              </a:rPr>
              <a:t>Products with health risks should have a material safety data sheet (MSDS) available.  This is a document with safety information about a substance or product.</a:t>
            </a:r>
          </a:p>
          <a:p>
            <a:pPr algn="ctr">
              <a:buFontTx/>
              <a:buNone/>
            </a:pPr>
            <a:endParaRPr lang="en-US" sz="1000">
              <a:latin typeface="Comic Sans MS" pitchFamily="66" charset="0"/>
            </a:endParaRPr>
          </a:p>
        </p:txBody>
      </p:sp>
      <p:pic>
        <p:nvPicPr>
          <p:cNvPr id="34824" name="Picture 8" descr="MCj043490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5" name="Picture 9" descr="MCj0333154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5410200"/>
            <a:ext cx="1260475" cy="144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77C647-7AD6-4FA0-AABF-88CFEA994C9A}" type="slidenum">
              <a:rPr lang="en-US"/>
              <a:pPr/>
              <a:t>17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8229600" cy="1143000"/>
          </a:xfrm>
        </p:spPr>
        <p:txBody>
          <a:bodyPr/>
          <a:lstStyle/>
          <a:p>
            <a:r>
              <a:rPr lang="en-US" b="1">
                <a:latin typeface="Comic Sans MS" pitchFamily="66" charset="0"/>
              </a:rPr>
              <a:t>Have Respect for Hazardous Materials &amp; Waste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86800" cy="3535363"/>
          </a:xfrm>
        </p:spPr>
        <p:txBody>
          <a:bodyPr/>
          <a:lstStyle/>
          <a:p>
            <a:pPr algn="ctr">
              <a:buFontTx/>
              <a:buBlip>
                <a:blip r:embed="rId3"/>
              </a:buBlip>
            </a:pPr>
            <a:r>
              <a:rPr lang="en-US" sz="4400">
                <a:latin typeface="Comic Sans MS" pitchFamily="66" charset="0"/>
              </a:rPr>
              <a:t>Wear appropriate personal protective equipment (PPE) when working with </a:t>
            </a:r>
            <a:r>
              <a:rPr lang="en-US" sz="4400" i="1">
                <a:latin typeface="Comic Sans MS" pitchFamily="66" charset="0"/>
              </a:rPr>
              <a:t>hazmats</a:t>
            </a:r>
            <a:r>
              <a:rPr lang="en-US" sz="4400">
                <a:latin typeface="Comic Sans MS" pitchFamily="66" charset="0"/>
              </a:rPr>
              <a:t>.</a:t>
            </a:r>
          </a:p>
          <a:p>
            <a:pPr algn="ctr">
              <a:buFontTx/>
              <a:buNone/>
            </a:pPr>
            <a:endParaRPr lang="en-US" sz="1000">
              <a:latin typeface="Comic Sans MS" pitchFamily="66" charset="0"/>
            </a:endParaRPr>
          </a:p>
          <a:p>
            <a:pPr algn="ctr">
              <a:buFontTx/>
              <a:buNone/>
            </a:pPr>
            <a:endParaRPr lang="en-US" sz="1000">
              <a:latin typeface="Comic Sans MS" pitchFamily="66" charset="0"/>
            </a:endParaRPr>
          </a:p>
          <a:p>
            <a:pPr algn="ctr">
              <a:buFontTx/>
              <a:buNone/>
            </a:pPr>
            <a:endParaRPr lang="en-US" sz="1000">
              <a:latin typeface="Comic Sans MS" pitchFamily="66" charset="0"/>
            </a:endParaRPr>
          </a:p>
          <a:p>
            <a:pPr algn="ctr">
              <a:buFontTx/>
              <a:buNone/>
            </a:pPr>
            <a:endParaRPr lang="en-US" sz="1000">
              <a:latin typeface="Comic Sans MS" pitchFamily="66" charset="0"/>
            </a:endParaRPr>
          </a:p>
          <a:p>
            <a:pPr algn="ctr">
              <a:buFontTx/>
              <a:buNone/>
            </a:pPr>
            <a:endParaRPr lang="en-US" sz="1000">
              <a:latin typeface="Comic Sans MS" pitchFamily="66" charset="0"/>
            </a:endParaRPr>
          </a:p>
          <a:p>
            <a:pPr algn="ctr">
              <a:buFontTx/>
              <a:buNone/>
            </a:pPr>
            <a:endParaRPr lang="en-US" sz="1000">
              <a:latin typeface="Comic Sans MS" pitchFamily="66" charset="0"/>
            </a:endParaRPr>
          </a:p>
          <a:p>
            <a:pPr algn="ctr">
              <a:buFontTx/>
              <a:buNone/>
            </a:pPr>
            <a:endParaRPr lang="en-US" sz="1000">
              <a:latin typeface="Comic Sans MS" pitchFamily="66" charset="0"/>
            </a:endParaRPr>
          </a:p>
          <a:p>
            <a:pPr algn="ctr">
              <a:buFontTx/>
              <a:buBlip>
                <a:blip r:embed="rId3"/>
              </a:buBlip>
            </a:pPr>
            <a:r>
              <a:rPr lang="en-US" sz="4400">
                <a:latin typeface="Comic Sans MS" pitchFamily="66" charset="0"/>
              </a:rPr>
              <a:t>Work in a well-ventilated area</a:t>
            </a:r>
          </a:p>
          <a:p>
            <a:pPr algn="ctr">
              <a:buFontTx/>
              <a:buNone/>
            </a:pPr>
            <a:endParaRPr lang="en-US" sz="4400">
              <a:latin typeface="Comic Sans MS" pitchFamily="66" charset="0"/>
            </a:endParaRPr>
          </a:p>
        </p:txBody>
      </p:sp>
      <p:pic>
        <p:nvPicPr>
          <p:cNvPr id="36868" name="Picture 4" descr="MCj043490600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69" name="Picture 5" descr="MCj0233674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73500"/>
            <a:ext cx="2514600" cy="123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870" name="Picture 6" descr="MCj0157355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3700" y="3810000"/>
            <a:ext cx="13081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4A6F6-F66A-4208-9654-4389D36909D9}" type="slidenum">
              <a:rPr lang="en-US"/>
              <a:pPr/>
              <a:t>18</a:t>
            </a:fld>
            <a:endParaRPr lang="en-US"/>
          </a:p>
        </p:txBody>
      </p:sp>
      <p:pic>
        <p:nvPicPr>
          <p:cNvPr id="38922" name="Picture 10" descr="MCDD00016_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648200"/>
            <a:ext cx="2520950" cy="1860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4638"/>
            <a:ext cx="5410200" cy="1143000"/>
          </a:xfrm>
        </p:spPr>
        <p:txBody>
          <a:bodyPr/>
          <a:lstStyle/>
          <a:p>
            <a:r>
              <a:rPr lang="en-US" b="1">
                <a:latin typeface="Comic Sans MS" pitchFamily="66" charset="0"/>
              </a:rPr>
              <a:t>Maintain the Lab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4953000"/>
          </a:xfrm>
        </p:spPr>
        <p:txBody>
          <a:bodyPr/>
          <a:lstStyle/>
          <a:p>
            <a:pPr algn="ctr">
              <a:buFontTx/>
              <a:buBlip>
                <a:blip r:embed="rId4"/>
              </a:buBlip>
            </a:pPr>
            <a:r>
              <a:rPr lang="en-US" sz="4800">
                <a:latin typeface="Comic Sans MS" pitchFamily="66" charset="0"/>
              </a:rPr>
              <a:t>Keep the work area clean.  Keep the floor and aisles clean at all times.</a:t>
            </a:r>
          </a:p>
          <a:p>
            <a:pPr algn="ctr">
              <a:buFontTx/>
              <a:buBlip>
                <a:blip r:embed="rId4"/>
              </a:buBlip>
            </a:pPr>
            <a:r>
              <a:rPr lang="en-US" sz="4800">
                <a:latin typeface="Comic Sans MS" pitchFamily="66" charset="0"/>
              </a:rPr>
              <a:t>If a liquid spills, clean it up immediately as instructed by the teacher.</a:t>
            </a:r>
          </a:p>
        </p:txBody>
      </p:sp>
      <p:pic>
        <p:nvPicPr>
          <p:cNvPr id="38919" name="Picture 7" descr="MCj0280954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8063" y="-152400"/>
            <a:ext cx="1557337" cy="198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3834C-7FA3-4A04-974C-399B39F9A153}" type="slidenum">
              <a:rPr lang="en-US"/>
              <a:pPr/>
              <a:t>19</a:t>
            </a:fld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5410200" cy="1143000"/>
          </a:xfrm>
        </p:spPr>
        <p:txBody>
          <a:bodyPr/>
          <a:lstStyle/>
          <a:p>
            <a:r>
              <a:rPr lang="en-US" b="1">
                <a:latin typeface="Comic Sans MS" pitchFamily="66" charset="0"/>
              </a:rPr>
              <a:t>Maintain the Lab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686800" cy="3535363"/>
          </a:xfrm>
        </p:spPr>
        <p:txBody>
          <a:bodyPr/>
          <a:lstStyle/>
          <a:p>
            <a:pPr algn="ctr">
              <a:buFontTx/>
              <a:buBlip>
                <a:blip r:embed="rId3"/>
              </a:buBlip>
            </a:pPr>
            <a:r>
              <a:rPr lang="en-US" sz="4800">
                <a:latin typeface="Comic Sans MS" pitchFamily="66" charset="0"/>
              </a:rPr>
              <a:t>Use a brush, not your hands, to clean dry materials from a table or piece of equipment.</a:t>
            </a:r>
          </a:p>
          <a:p>
            <a:pPr algn="ctr">
              <a:buFontTx/>
              <a:buNone/>
            </a:pPr>
            <a:r>
              <a:rPr lang="en-US" sz="4800">
                <a:latin typeface="Comic Sans MS" pitchFamily="66" charset="0"/>
              </a:rPr>
              <a:t>Store all materials, tools, and projects properly.</a:t>
            </a:r>
          </a:p>
        </p:txBody>
      </p:sp>
      <p:pic>
        <p:nvPicPr>
          <p:cNvPr id="40966" name="Picture 6" descr="MCj04348080000[1]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276600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6FE78-7BE7-4EE9-AC7F-B4CB24C9C3E2}" type="slidenum">
              <a:rPr lang="en-US"/>
              <a:pPr/>
              <a:t>2</a:t>
            </a:fld>
            <a:endParaRPr lang="en-US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152400"/>
            <a:ext cx="6858000" cy="944563"/>
          </a:xfrm>
        </p:spPr>
        <p:txBody>
          <a:bodyPr/>
          <a:lstStyle/>
          <a:p>
            <a:r>
              <a:rPr lang="en-US" sz="3200" b="1">
                <a:latin typeface="Comic Sans MS" pitchFamily="66" charset="0"/>
              </a:rPr>
              <a:t>Develop a Safe Attitude</a:t>
            </a:r>
          </a:p>
        </p:txBody>
      </p:sp>
      <p:pic>
        <p:nvPicPr>
          <p:cNvPr id="46084" name="Picture 4" descr="MCj037091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713" y="228600"/>
            <a:ext cx="750887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600200" y="1143000"/>
            <a:ext cx="6324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Have Respect for Tools &amp; Equipment</a:t>
            </a:r>
          </a:p>
        </p:txBody>
      </p:sp>
      <p:pic>
        <p:nvPicPr>
          <p:cNvPr id="46086" name="Picture 6" descr="j01997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19200"/>
            <a:ext cx="685800" cy="67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2057400" y="2438400"/>
            <a:ext cx="54102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Prevent &amp; Control Fires</a:t>
            </a:r>
          </a:p>
        </p:txBody>
      </p:sp>
      <p:pic>
        <p:nvPicPr>
          <p:cNvPr id="46088" name="Picture 8" descr="MCj0297803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650" y="2209800"/>
            <a:ext cx="59055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89" name="Rectangle 9"/>
          <p:cNvSpPr>
            <a:spLocks noChangeArrowheads="1"/>
          </p:cNvSpPr>
          <p:nvPr/>
        </p:nvSpPr>
        <p:spPr bwMode="auto">
          <a:xfrm>
            <a:off x="1219200" y="33528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Wear Appropriate Clothing and Protective Equipment</a:t>
            </a:r>
          </a:p>
        </p:txBody>
      </p:sp>
      <p:pic>
        <p:nvPicPr>
          <p:cNvPr id="46090" name="Picture 10" descr="MCj03709100000[1]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505200"/>
            <a:ext cx="838200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1600200" y="4648200"/>
            <a:ext cx="68580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Have Respect for Hazardous Materials &amp; Waste</a:t>
            </a:r>
          </a:p>
        </p:txBody>
      </p:sp>
      <p:pic>
        <p:nvPicPr>
          <p:cNvPr id="46092" name="Picture 12" descr="MCj04349060000[1]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648200"/>
            <a:ext cx="762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093" name="Picture 13" descr="MCj02809540000[1]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5" y="5486400"/>
            <a:ext cx="981075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094" name="Rectangle 14"/>
          <p:cNvSpPr>
            <a:spLocks noChangeArrowheads="1"/>
          </p:cNvSpPr>
          <p:nvPr/>
        </p:nvSpPr>
        <p:spPr bwMode="auto">
          <a:xfrm>
            <a:off x="3048000" y="5821363"/>
            <a:ext cx="40386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3200" b="1">
                <a:solidFill>
                  <a:schemeClr val="tx2"/>
                </a:solidFill>
                <a:latin typeface="Comic Sans MS" pitchFamily="66" charset="0"/>
              </a:rPr>
              <a:t>Maintain the Lab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DB121-B92E-4DF8-9E8A-F2F8DE328DE9}" type="slidenum">
              <a:rPr lang="en-US"/>
              <a:pPr/>
              <a:t>20</a:t>
            </a:fld>
            <a:endParaRPr lang="en-US"/>
          </a:p>
        </p:txBody>
      </p:sp>
      <p:pic>
        <p:nvPicPr>
          <p:cNvPr id="43010" name="Picture 2" descr="MCj0280954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0"/>
            <a:ext cx="1497013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011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274638"/>
            <a:ext cx="5410200" cy="1143000"/>
          </a:xfrm>
        </p:spPr>
        <p:txBody>
          <a:bodyPr/>
          <a:lstStyle/>
          <a:p>
            <a:r>
              <a:rPr lang="en-US" b="1">
                <a:latin typeface="Comic Sans MS" pitchFamily="66" charset="0"/>
              </a:rPr>
              <a:t>Maintain the Lab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2057400"/>
            <a:ext cx="8686800" cy="2362200"/>
          </a:xfrm>
        </p:spPr>
        <p:txBody>
          <a:bodyPr/>
          <a:lstStyle/>
          <a:p>
            <a:pPr algn="ctr">
              <a:buFontTx/>
              <a:buBlip>
                <a:blip r:embed="rId4"/>
              </a:buBlip>
            </a:pPr>
            <a:r>
              <a:rPr lang="en-US" sz="5400">
                <a:latin typeface="Comic Sans MS" pitchFamily="66" charset="0"/>
              </a:rPr>
              <a:t>Clean up is not an option.  </a:t>
            </a:r>
          </a:p>
          <a:p>
            <a:pPr algn="ctr">
              <a:buFontTx/>
              <a:buNone/>
            </a:pPr>
            <a:r>
              <a:rPr lang="en-US" sz="5400">
                <a:latin typeface="Comic Sans MS" pitchFamily="66" charset="0"/>
              </a:rPr>
              <a:t>It is your responsibility.</a:t>
            </a:r>
          </a:p>
          <a:p>
            <a:pPr algn="ctr">
              <a:buFontTx/>
              <a:buNone/>
            </a:pPr>
            <a:endParaRPr lang="en-US" sz="4400">
              <a:latin typeface="Comic Sans MS" pitchFamily="66" charset="0"/>
            </a:endParaRPr>
          </a:p>
          <a:p>
            <a:pPr algn="ctr">
              <a:buFontTx/>
              <a:buNone/>
            </a:pPr>
            <a:endParaRPr lang="en-US" sz="1000">
              <a:latin typeface="Comic Sans MS" pitchFamily="66" charset="0"/>
            </a:endParaRPr>
          </a:p>
        </p:txBody>
      </p:sp>
      <p:pic>
        <p:nvPicPr>
          <p:cNvPr id="43014" name="Picture 6" descr="MCj04348380000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343400"/>
            <a:ext cx="22860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34191-7FD1-416D-9FE8-9308C8F635F3}" type="slidenum">
              <a:rPr lang="en-US"/>
              <a:pPr/>
              <a:t>3</a:t>
            </a:fld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295400" y="274638"/>
            <a:ext cx="7772400" cy="1143000"/>
          </a:xfrm>
        </p:spPr>
        <p:txBody>
          <a:bodyPr/>
          <a:lstStyle/>
          <a:p>
            <a:r>
              <a:rPr lang="en-US" sz="4800" b="1">
                <a:latin typeface="Comic Sans MS" pitchFamily="66" charset="0"/>
              </a:rPr>
              <a:t>Develop a Safe Attitude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4876800"/>
          </a:xfrm>
        </p:spPr>
        <p:txBody>
          <a:bodyPr/>
          <a:lstStyle/>
          <a:p>
            <a:pPr algn="ctr">
              <a:buFontTx/>
              <a:buBlip>
                <a:blip r:embed="rId3"/>
              </a:buBlip>
            </a:pPr>
            <a:r>
              <a:rPr lang="en-US" sz="4600">
                <a:latin typeface="Comic Sans MS" pitchFamily="66" charset="0"/>
              </a:rPr>
              <a:t>Read &amp; follow all posted safety rules.</a:t>
            </a:r>
          </a:p>
          <a:p>
            <a:pPr algn="ctr">
              <a:buFontTx/>
              <a:buBlip>
                <a:blip r:embed="rId3"/>
              </a:buBlip>
            </a:pPr>
            <a:r>
              <a:rPr lang="en-US" sz="4600">
                <a:latin typeface="Comic Sans MS" pitchFamily="66" charset="0"/>
              </a:rPr>
              <a:t>Consider each person’s safety to be your responsibility.</a:t>
            </a:r>
          </a:p>
          <a:p>
            <a:pPr algn="ctr">
              <a:buFontTx/>
              <a:buBlip>
                <a:blip r:embed="rId3"/>
              </a:buBlip>
            </a:pPr>
            <a:r>
              <a:rPr lang="en-US" sz="4600">
                <a:latin typeface="Comic Sans MS" pitchFamily="66" charset="0"/>
              </a:rPr>
              <a:t>Do not engage in horseplay.</a:t>
            </a:r>
          </a:p>
        </p:txBody>
      </p:sp>
      <p:pic>
        <p:nvPicPr>
          <p:cNvPr id="3077" name="Picture 5" descr="MCj037091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046163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23A8A-8B32-49E1-B55D-4761CA20D637}" type="slidenum">
              <a:rPr lang="en-US"/>
              <a:pPr/>
              <a:t>4</a:t>
            </a:fld>
            <a:endParaRPr lang="en-US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274638"/>
            <a:ext cx="8229600" cy="1143000"/>
          </a:xfrm>
        </p:spPr>
        <p:txBody>
          <a:bodyPr/>
          <a:lstStyle/>
          <a:p>
            <a:r>
              <a:rPr lang="en-US" sz="4800" b="1">
                <a:latin typeface="Comic Sans MS" pitchFamily="66" charset="0"/>
              </a:rPr>
              <a:t>Develop a Safe Attitude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953000"/>
          </a:xfrm>
        </p:spPr>
        <p:txBody>
          <a:bodyPr/>
          <a:lstStyle/>
          <a:p>
            <a:pPr algn="ctr">
              <a:buFontTx/>
              <a:buBlip>
                <a:blip r:embed="rId3"/>
              </a:buBlip>
            </a:pPr>
            <a:r>
              <a:rPr lang="en-US" sz="4800">
                <a:latin typeface="Comic Sans MS" pitchFamily="66" charset="0"/>
              </a:rPr>
              <a:t>Stay out of danger zones marked with black and yellow striped tape.</a:t>
            </a:r>
          </a:p>
          <a:p>
            <a:pPr algn="ctr">
              <a:buFontTx/>
              <a:buBlip>
                <a:blip r:embed="rId3"/>
              </a:buBlip>
            </a:pPr>
            <a:r>
              <a:rPr lang="en-US" sz="4800">
                <a:latin typeface="Comic Sans MS" pitchFamily="66" charset="0"/>
              </a:rPr>
              <a:t>Put up warning signs on things that may be hot and could cause burn.</a:t>
            </a:r>
          </a:p>
        </p:txBody>
      </p:sp>
      <p:pic>
        <p:nvPicPr>
          <p:cNvPr id="8196" name="Picture 4" descr="MCj037091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046163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FA73-DA9E-47C2-9D04-55C5FD3D8D86}" type="slidenum">
              <a:rPr lang="en-US"/>
              <a:pPr/>
              <a:t>5</a:t>
            </a:fld>
            <a:endParaRPr lang="en-US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8229600" cy="1143000"/>
          </a:xfrm>
        </p:spPr>
        <p:txBody>
          <a:bodyPr/>
          <a:lstStyle/>
          <a:p>
            <a:r>
              <a:rPr lang="en-US" sz="4800" b="1">
                <a:latin typeface="Comic Sans MS" pitchFamily="66" charset="0"/>
              </a:rPr>
              <a:t>Develop a Safe Attitude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610600" cy="5181600"/>
          </a:xfrm>
        </p:spPr>
        <p:txBody>
          <a:bodyPr/>
          <a:lstStyle/>
          <a:p>
            <a:pPr algn="ctr">
              <a:buFontTx/>
              <a:buBlip>
                <a:blip r:embed="rId3"/>
              </a:buBlip>
            </a:pPr>
            <a:r>
              <a:rPr lang="en-US" sz="4800">
                <a:latin typeface="Comic Sans MS" pitchFamily="66" charset="0"/>
              </a:rPr>
              <a:t>Lift with your legs, not your back.  To keep better control, get help from someone.</a:t>
            </a:r>
          </a:p>
          <a:p>
            <a:pPr algn="ctr">
              <a:buFontTx/>
              <a:buBlip>
                <a:blip r:embed="rId3"/>
              </a:buBlip>
            </a:pPr>
            <a:r>
              <a:rPr lang="en-US" sz="4800">
                <a:latin typeface="Comic Sans MS" pitchFamily="66" charset="0"/>
              </a:rPr>
              <a:t>Handle materials with sharp edges and pointed objects carefully.</a:t>
            </a:r>
          </a:p>
        </p:txBody>
      </p:sp>
      <p:pic>
        <p:nvPicPr>
          <p:cNvPr id="9220" name="Picture 4" descr="MCj037091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046163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8446D-FD60-4781-9303-D45EE41FC9F9}" type="slidenum">
              <a:rPr lang="en-US"/>
              <a:pPr/>
              <a:t>6</a:t>
            </a:fld>
            <a:endParaRPr lang="en-US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8229600" cy="1143000"/>
          </a:xfrm>
        </p:spPr>
        <p:txBody>
          <a:bodyPr/>
          <a:lstStyle/>
          <a:p>
            <a:r>
              <a:rPr lang="en-US" sz="4800" b="1">
                <a:latin typeface="Comic Sans MS" pitchFamily="66" charset="0"/>
              </a:rPr>
              <a:t>Develop a Safe Attitude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05000"/>
            <a:ext cx="8382000" cy="3992563"/>
          </a:xfrm>
        </p:spPr>
        <p:txBody>
          <a:bodyPr/>
          <a:lstStyle/>
          <a:p>
            <a:pPr algn="ctr">
              <a:buFontTx/>
              <a:buBlip>
                <a:blip r:embed="rId3"/>
              </a:buBlip>
            </a:pPr>
            <a:r>
              <a:rPr lang="en-US" sz="5000">
                <a:latin typeface="Comic Sans MS" pitchFamily="66" charset="0"/>
              </a:rPr>
              <a:t>Report accidents to your teacher at once.</a:t>
            </a:r>
          </a:p>
          <a:p>
            <a:pPr>
              <a:buFontTx/>
              <a:buNone/>
            </a:pPr>
            <a:endParaRPr lang="en-US" sz="1000">
              <a:latin typeface="Comic Sans MS" pitchFamily="66" charset="0"/>
            </a:endParaRPr>
          </a:p>
        </p:txBody>
      </p:sp>
      <p:pic>
        <p:nvPicPr>
          <p:cNvPr id="10244" name="Picture 4" descr="MCj0370918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046163" cy="106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45" name="Picture 5" descr="MCj04257940000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4419600"/>
            <a:ext cx="1879600" cy="162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F0EA2-0F08-4214-955F-16D90CD8890E}" type="slidenum">
              <a:rPr lang="en-US"/>
              <a:pPr/>
              <a:t>7</a:t>
            </a:fld>
            <a:endParaRPr lang="en-US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8229600" cy="1143000"/>
          </a:xfrm>
        </p:spPr>
        <p:txBody>
          <a:bodyPr/>
          <a:lstStyle/>
          <a:p>
            <a:r>
              <a:rPr lang="en-US" b="1">
                <a:latin typeface="Comic Sans MS" pitchFamily="66" charset="0"/>
              </a:rPr>
              <a:t>Have Respect for Tools &amp; Equipment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534400" cy="5181600"/>
          </a:xfrm>
        </p:spPr>
        <p:txBody>
          <a:bodyPr/>
          <a:lstStyle/>
          <a:p>
            <a:pPr algn="ctr">
              <a:buFontTx/>
              <a:buBlip>
                <a:blip r:embed="rId3"/>
              </a:buBlip>
            </a:pPr>
            <a:r>
              <a:rPr lang="en-US" sz="4800">
                <a:latin typeface="Comic Sans MS" pitchFamily="66" charset="0"/>
              </a:rPr>
              <a:t>Never use a tool or machine until the teacher has shown you how to use it.</a:t>
            </a:r>
          </a:p>
          <a:p>
            <a:pPr algn="ctr">
              <a:buFontTx/>
              <a:buBlip>
                <a:blip r:embed="rId3"/>
              </a:buBlip>
            </a:pPr>
            <a:r>
              <a:rPr lang="en-US" sz="4800">
                <a:latin typeface="Comic Sans MS" pitchFamily="66" charset="0"/>
              </a:rPr>
              <a:t>Before you use any tool or machine, know the safety rules for that machine</a:t>
            </a:r>
            <a:r>
              <a:rPr lang="en-US" sz="4600">
                <a:latin typeface="Comic Sans MS" pitchFamily="66" charset="0"/>
              </a:rPr>
              <a:t>.</a:t>
            </a:r>
          </a:p>
        </p:txBody>
      </p:sp>
      <p:pic>
        <p:nvPicPr>
          <p:cNvPr id="11268" name="Picture 4" descr="j01997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0668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8E7C6-661B-4A42-9C81-F7DDDB980751}" type="slidenum">
              <a:rPr lang="en-US"/>
              <a:pPr/>
              <a:t>8</a:t>
            </a:fld>
            <a:endParaRPr 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8229600" cy="1143000"/>
          </a:xfrm>
        </p:spPr>
        <p:txBody>
          <a:bodyPr/>
          <a:lstStyle/>
          <a:p>
            <a:r>
              <a:rPr lang="en-US" b="1">
                <a:latin typeface="Comic Sans MS" pitchFamily="66" charset="0"/>
              </a:rPr>
              <a:t>Have Respect for Tools &amp; Equipment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98638"/>
            <a:ext cx="8229600" cy="4525962"/>
          </a:xfrm>
        </p:spPr>
        <p:txBody>
          <a:bodyPr/>
          <a:lstStyle/>
          <a:p>
            <a:pPr algn="ctr">
              <a:buFontTx/>
              <a:buBlip>
                <a:blip r:embed="rId3"/>
              </a:buBlip>
            </a:pPr>
            <a:r>
              <a:rPr lang="en-US" sz="4400">
                <a:latin typeface="Comic Sans MS" pitchFamily="66" charset="0"/>
              </a:rPr>
              <a:t>Use equipment only when the teacher is in the lab.</a:t>
            </a:r>
          </a:p>
          <a:p>
            <a:pPr algn="ctr">
              <a:buFontTx/>
              <a:buBlip>
                <a:blip r:embed="rId3"/>
              </a:buBlip>
            </a:pPr>
            <a:endParaRPr lang="en-US" sz="1000">
              <a:latin typeface="Comic Sans MS" pitchFamily="66" charset="0"/>
            </a:endParaRPr>
          </a:p>
          <a:p>
            <a:pPr algn="ctr">
              <a:buFontTx/>
              <a:buBlip>
                <a:blip r:embed="rId3"/>
              </a:buBlip>
            </a:pPr>
            <a:r>
              <a:rPr lang="en-US" sz="4400">
                <a:latin typeface="Comic Sans MS" pitchFamily="66" charset="0"/>
              </a:rPr>
              <a:t>Do not let others distract you while you use a machine.</a:t>
            </a:r>
          </a:p>
        </p:txBody>
      </p:sp>
      <p:pic>
        <p:nvPicPr>
          <p:cNvPr id="12292" name="Picture 4" descr="j01997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0668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4" name="Picture 6" descr="MCBD19973_0000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851400"/>
            <a:ext cx="1905000" cy="164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CDF616-47CC-41ED-A7D9-D742971FFFE6}" type="slidenum">
              <a:rPr lang="en-US"/>
              <a:pPr/>
              <a:t>9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74638"/>
            <a:ext cx="8229600" cy="1143000"/>
          </a:xfrm>
        </p:spPr>
        <p:txBody>
          <a:bodyPr/>
          <a:lstStyle/>
          <a:p>
            <a:r>
              <a:rPr lang="en-US" b="1">
                <a:latin typeface="Comic Sans MS" pitchFamily="66" charset="0"/>
              </a:rPr>
              <a:t>Have Respect for Tools &amp; Equipment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pPr algn="ctr">
              <a:buFontTx/>
              <a:buBlip>
                <a:blip r:embed="rId3"/>
              </a:buBlip>
            </a:pPr>
            <a:r>
              <a:rPr lang="en-US" sz="4000">
                <a:latin typeface="Comic Sans MS" pitchFamily="66" charset="0"/>
              </a:rPr>
              <a:t>Always use the right tool for the job.  The wrong tool could injure you or damage your work.</a:t>
            </a:r>
          </a:p>
          <a:p>
            <a:pPr algn="ctr">
              <a:buFontTx/>
              <a:buBlip>
                <a:blip r:embed="rId3"/>
              </a:buBlip>
            </a:pPr>
            <a:r>
              <a:rPr lang="en-US" sz="4000">
                <a:latin typeface="Comic Sans MS" pitchFamily="66" charset="0"/>
              </a:rPr>
              <a:t>Do not use electrical tools or equipment if the cord or plug is damaged.</a:t>
            </a:r>
          </a:p>
          <a:p>
            <a:pPr algn="ctr">
              <a:buFontTx/>
              <a:buBlip>
                <a:blip r:embed="rId3"/>
              </a:buBlip>
            </a:pPr>
            <a:endParaRPr lang="en-US" sz="4000">
              <a:latin typeface="Comic Sans MS" pitchFamily="66" charset="0"/>
            </a:endParaRPr>
          </a:p>
        </p:txBody>
      </p:sp>
      <p:pic>
        <p:nvPicPr>
          <p:cNvPr id="13316" name="Picture 4" descr="j019972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1066800" cy="1047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9" name="Picture 7" descr="Boy_electrocuted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938" y="4800600"/>
            <a:ext cx="1465262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651</Words>
  <Application>Microsoft Office PowerPoint</Application>
  <PresentationFormat>On-screen Show (4:3)</PresentationFormat>
  <Paragraphs>113</Paragraphs>
  <Slides>20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Default Design</vt:lpstr>
      <vt:lpstr>Engineering &amp; Technology  General Safety Rules</vt:lpstr>
      <vt:lpstr>Develop a Safe Attitude</vt:lpstr>
      <vt:lpstr>Develop a Safe Attitude</vt:lpstr>
      <vt:lpstr>Develop a Safe Attitude</vt:lpstr>
      <vt:lpstr>Develop a Safe Attitude</vt:lpstr>
      <vt:lpstr>Develop a Safe Attitude</vt:lpstr>
      <vt:lpstr>Have Respect for Tools &amp; Equipment</vt:lpstr>
      <vt:lpstr>Have Respect for Tools &amp; Equipment</vt:lpstr>
      <vt:lpstr>Have Respect for Tools &amp; Equipment</vt:lpstr>
      <vt:lpstr>Have Respect for Tools &amp; Equipment</vt:lpstr>
      <vt:lpstr>Have Respect for Tools &amp; Equipment</vt:lpstr>
      <vt:lpstr>Prevent &amp; Control Fires</vt:lpstr>
      <vt:lpstr>Prevent &amp; Control Fires</vt:lpstr>
      <vt:lpstr>Wear Appropriate Clothing and Protective Equipment</vt:lpstr>
      <vt:lpstr>Wear Appropriate Clothing and Protective Equipment</vt:lpstr>
      <vt:lpstr>Have Respect for Hazardous Materials &amp; Waste</vt:lpstr>
      <vt:lpstr>Have Respect for Hazardous Materials &amp; Waste</vt:lpstr>
      <vt:lpstr>Maintain the Lab</vt:lpstr>
      <vt:lpstr>Maintain the Lab</vt:lpstr>
      <vt:lpstr>Maintain the Lab</vt:lpstr>
    </vt:vector>
  </TitlesOfParts>
  <Company>TCSS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&amp; Technology Shop Safety Rules</dc:title>
  <dc:creator>Troup County School System</dc:creator>
  <cp:lastModifiedBy>Julia</cp:lastModifiedBy>
  <cp:revision>22</cp:revision>
  <dcterms:created xsi:type="dcterms:W3CDTF">2007-10-17T22:36:12Z</dcterms:created>
  <dcterms:modified xsi:type="dcterms:W3CDTF">2012-08-07T01:23:31Z</dcterms:modified>
</cp:coreProperties>
</file>